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7" r:id="rId5"/>
    <p:sldId id="269" r:id="rId6"/>
    <p:sldId id="268" r:id="rId7"/>
    <p:sldId id="264" r:id="rId8"/>
    <p:sldId id="261" r:id="rId9"/>
    <p:sldId id="265" r:id="rId10"/>
    <p:sldId id="266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9"/>
  </p:normalViewPr>
  <p:slideViewPr>
    <p:cSldViewPr snapToGrid="0" showGuides="1">
      <p:cViewPr>
        <p:scale>
          <a:sx n="90" d="100"/>
          <a:sy n="90" d="100"/>
        </p:scale>
        <p:origin x="144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D188-48C6-C9BB-4424-39A009AF3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3632E0-6754-E970-5EEE-06FC2B24A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E7A01-90E9-FB98-8EE8-9C24816A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AC52D-6B60-6F48-97FF-C9C53B492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90B9-E9F5-5314-26E5-46E9C623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80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26B9B-E5A8-CB24-AC71-401D3956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587C0-FF94-44E5-A234-CED6EA6FA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56710-A801-B46D-1908-6394E6AE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C6B70-1700-EC96-A5EB-BFEE7D17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7D832-2993-6334-0F3C-9778DB12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475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7FD4E7-0FCF-B380-6601-BC2D513C1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EA0F2-39FC-7674-B36C-1C2CFEE2A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D58A2-436B-0755-D5C5-411459F2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9466B-AE85-0742-782F-0293F41C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BFCDB-288D-2036-EC9B-A8AD7F06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42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ADF6-BA07-6DCB-DAAC-C897B125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BE86F-217F-AB9C-DBF8-6AC855D21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3EAE9-BCC6-2A54-55BD-CF89FDA1B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BF629-68C5-C230-611F-E40B111C6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0E9E9-D7AE-ACCB-F97A-3B3F1E9B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66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B433-7D14-FC14-0FBB-20B303F2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92095-78F9-BF8D-0492-FB039FCD9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0F46F-F148-611C-CC3A-D43E797B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61C98-1B13-2C26-29A8-3186CC80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CF7B5-82AF-7700-F5A2-B466C6EA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80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D8433-5414-1340-27F3-F1C7993A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95D37-DC6B-19ED-A480-FB6F8AC49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1710E-52A8-AB74-2AD8-9E704DFB0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6F9DC-4045-6746-AEC5-88DABA98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6D5C4-6AB1-F959-0599-29F7363A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E487-D13B-E07D-6A3D-D98B38EE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69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BEAE-D92D-44F2-149E-FF5713DA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6BA76-E818-0F79-65FA-8B7CC8DE7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23721-5594-63C5-E23C-FABFF6C5B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E1366-6F27-75CB-2586-CCC6639A9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63C65-BED7-FA97-27DA-2A5F02183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84E8D6-5C3B-3DE3-CE07-B2FBF900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3D4C04-9FBC-259B-D39E-171B5494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21E91-E136-833C-3034-52B580F1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844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33F5-B0EC-D684-2F13-798B579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87D1B-B2B2-BBE1-A50A-8141308B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E6B44-4A8D-B624-D901-8FB375C5C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9D4D1-7EDA-8CA8-0B53-E98C6E6A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77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260F5-809D-56A1-AEE8-4D8CA34E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952AF4-DF5F-C837-45AA-3956723B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1B3E-8210-63C2-B003-78637B537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04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9302-3C98-C005-0358-AE2DB4E2E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C80DF-51FE-C378-8BE2-182D92B85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544D9-20E9-754B-464F-F4420AC30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23401-3B0F-E7F9-2936-6A94560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0C200-898A-4D3D-AE44-037329A2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6524B-4196-26DB-A426-B93288E0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100C-9FF6-D2E7-7420-638381F05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7F838F-208E-D83F-1135-F5BB16E1CB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5F210-049E-A731-9AEA-B52334B63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9745B-FAB4-91F2-24F6-2228E244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5643C-694F-A0BE-1A9A-2369D61C1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3A019-E41A-1A68-7BC4-E3CE7F86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05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12E85-9327-2715-448F-9817EFCA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306D5-0945-E6FB-7837-BDAA81C97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DAEEC-B4E7-E35D-95C9-2CF99309B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3D075-CED3-3D46-B0A1-9560B56A61FA}" type="datetimeFigureOut">
              <a:rPr lang="en-GB" smtClean="0"/>
              <a:t>15/09/2024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01A0B-741A-739A-37EE-F55BAD4E3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D1C47-21F7-5264-16B9-FB96B14B2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D800-D286-D242-BB32-2161CDF18E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08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8C9EBD-6DC3-272A-E1DE-7ABBD83C7082}"/>
              </a:ext>
            </a:extLst>
          </p:cNvPr>
          <p:cNvSpPr txBox="1"/>
          <p:nvPr/>
        </p:nvSpPr>
        <p:spPr>
          <a:xfrm>
            <a:off x="240806" y="3170425"/>
            <a:ext cx="33560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Hurricane Dean: 1989/08/06</a:t>
            </a:r>
          </a:p>
          <a:p>
            <a:r>
              <a:rPr lang="en-GB" b="1" dirty="0"/>
              <a:t>Hurricane Felix: 1995/08/15</a:t>
            </a:r>
          </a:p>
          <a:p>
            <a:r>
              <a:rPr lang="en-GB" dirty="0"/>
              <a:t>Hurricane Fabian: 2003/09/05</a:t>
            </a:r>
          </a:p>
          <a:p>
            <a:r>
              <a:rPr lang="en-GB" dirty="0"/>
              <a:t>Hurricane Florence: 2006/09/11</a:t>
            </a:r>
          </a:p>
          <a:p>
            <a:r>
              <a:rPr lang="en-GB" dirty="0"/>
              <a:t>Hurricane Igor: 2010/09/19</a:t>
            </a:r>
          </a:p>
          <a:p>
            <a:r>
              <a:rPr lang="en-GB" dirty="0"/>
              <a:t>Hurricane Fay: 2014/10/12</a:t>
            </a:r>
          </a:p>
          <a:p>
            <a:r>
              <a:rPr lang="en-GB" dirty="0"/>
              <a:t>Hurricane Gonzalo: 2014/10/17</a:t>
            </a:r>
          </a:p>
          <a:p>
            <a:r>
              <a:rPr lang="en-GB" dirty="0"/>
              <a:t>Hurricane Joaquin: 2015/10/4</a:t>
            </a:r>
          </a:p>
          <a:p>
            <a:r>
              <a:rPr lang="en-GB" dirty="0"/>
              <a:t>Hurricane Nicole: 2016/10/13</a:t>
            </a:r>
          </a:p>
          <a:p>
            <a:r>
              <a:rPr lang="en-GB" dirty="0"/>
              <a:t>Hurricane Humberto: 2019/09/18</a:t>
            </a:r>
          </a:p>
          <a:p>
            <a:r>
              <a:rPr lang="en-GB" dirty="0"/>
              <a:t>Hurricane Paulette: 2020/09/14</a:t>
            </a:r>
          </a:p>
          <a:p>
            <a:r>
              <a:rPr lang="en-GB" dirty="0"/>
              <a:t>Hurricane Fiona: 2022/09/23</a:t>
            </a:r>
          </a:p>
        </p:txBody>
      </p:sp>
      <p:pic>
        <p:nvPicPr>
          <p:cNvPr id="10" name="Picture 9" descr="A graph showing the different colors of the same color&#10;&#10;Description automatically generated">
            <a:extLst>
              <a:ext uri="{FF2B5EF4-FFF2-40B4-BE49-F238E27FC236}">
                <a16:creationId xmlns:a16="http://schemas.microsoft.com/office/drawing/2014/main" id="{E3B7F243-2EB5-5661-FB8F-412622D7D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93"/>
          <a:stretch/>
        </p:blipFill>
        <p:spPr>
          <a:xfrm>
            <a:off x="4797285" y="2297029"/>
            <a:ext cx="7192389" cy="2263942"/>
          </a:xfrm>
          <a:prstGeom prst="rect">
            <a:avLst/>
          </a:prstGeom>
        </p:spPr>
      </p:pic>
      <p:pic>
        <p:nvPicPr>
          <p:cNvPr id="32" name="Picture 31" descr="A graph showing the number of years&#10;&#10;Description automatically generated">
            <a:extLst>
              <a:ext uri="{FF2B5EF4-FFF2-40B4-BE49-F238E27FC236}">
                <a16:creationId xmlns:a16="http://schemas.microsoft.com/office/drawing/2014/main" id="{E212D64D-AE07-5843-1231-324A006C8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7"/>
          <a:stretch/>
        </p:blipFill>
        <p:spPr>
          <a:xfrm>
            <a:off x="4837041" y="4581895"/>
            <a:ext cx="7192389" cy="2263942"/>
          </a:xfrm>
          <a:prstGeom prst="rect">
            <a:avLst/>
          </a:prstGeom>
        </p:spPr>
      </p:pic>
      <p:pic>
        <p:nvPicPr>
          <p:cNvPr id="38" name="Picture 37" descr="A graph showing the time of the year&#10;&#10;Description automatically generated with medium confidence">
            <a:extLst>
              <a:ext uri="{FF2B5EF4-FFF2-40B4-BE49-F238E27FC236}">
                <a16:creationId xmlns:a16="http://schemas.microsoft.com/office/drawing/2014/main" id="{E504823F-108A-6D3D-0BCB-6C50ED05B0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93"/>
          <a:stretch/>
        </p:blipFill>
        <p:spPr>
          <a:xfrm>
            <a:off x="4797285" y="14024"/>
            <a:ext cx="7192389" cy="226394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ABF301A-53C0-2CCA-38BC-070F8F070C64}"/>
              </a:ext>
            </a:extLst>
          </p:cNvPr>
          <p:cNvSpPr txBox="1"/>
          <p:nvPr/>
        </p:nvSpPr>
        <p:spPr>
          <a:xfrm>
            <a:off x="180316" y="83236"/>
            <a:ext cx="416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Physical variables</a:t>
            </a:r>
          </a:p>
        </p:txBody>
      </p:sp>
    </p:spTree>
    <p:extLst>
      <p:ext uri="{BB962C8B-B14F-4D97-AF65-F5344CB8AC3E}">
        <p14:creationId xmlns:p14="http://schemas.microsoft.com/office/powerpoint/2010/main" val="315360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16D88157-89DA-71CB-AC5F-EBFF57E36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49"/>
          <a:stretch/>
        </p:blipFill>
        <p:spPr>
          <a:xfrm>
            <a:off x="6246267" y="2950580"/>
            <a:ext cx="5747657" cy="1913202"/>
          </a:xfrm>
          <a:prstGeom prst="rect">
            <a:avLst/>
          </a:prstGeom>
        </p:spPr>
      </p:pic>
      <p:pic>
        <p:nvPicPr>
          <p:cNvPr id="5" name="Picture 4" descr="A graph showing the time of the year&#10;&#10;Description automatically generated">
            <a:extLst>
              <a:ext uri="{FF2B5EF4-FFF2-40B4-BE49-F238E27FC236}">
                <a16:creationId xmlns:a16="http://schemas.microsoft.com/office/drawing/2014/main" id="{637C5769-7F4F-828E-D8AE-05FBE614A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8"/>
          <a:stretch/>
        </p:blipFill>
        <p:spPr>
          <a:xfrm>
            <a:off x="198076" y="3034205"/>
            <a:ext cx="5747657" cy="1829577"/>
          </a:xfrm>
          <a:prstGeom prst="rect">
            <a:avLst/>
          </a:prstGeom>
        </p:spPr>
      </p:pic>
      <p:pic>
        <p:nvPicPr>
          <p:cNvPr id="7" name="Picture 6" descr="A graph showing the time line&#10;&#10;Description automatically generated">
            <a:extLst>
              <a:ext uri="{FF2B5EF4-FFF2-40B4-BE49-F238E27FC236}">
                <a16:creationId xmlns:a16="http://schemas.microsoft.com/office/drawing/2014/main" id="{3A2C216D-5D99-FD70-4D7C-5B4CAC991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33"/>
          <a:stretch/>
        </p:blipFill>
        <p:spPr>
          <a:xfrm>
            <a:off x="6321399" y="5006652"/>
            <a:ext cx="5597391" cy="1829577"/>
          </a:xfrm>
          <a:prstGeom prst="rect">
            <a:avLst/>
          </a:prstGeom>
        </p:spPr>
      </p:pic>
      <p:pic>
        <p:nvPicPr>
          <p:cNvPr id="9" name="Picture 8" descr="A graph showing the time of the year&#10;&#10;Description automatically generated">
            <a:extLst>
              <a:ext uri="{FF2B5EF4-FFF2-40B4-BE49-F238E27FC236}">
                <a16:creationId xmlns:a16="http://schemas.microsoft.com/office/drawing/2014/main" id="{00B84140-89E0-4828-638F-6CC898C26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482" y="609598"/>
            <a:ext cx="6624090" cy="2284169"/>
          </a:xfrm>
          <a:prstGeom prst="rect">
            <a:avLst/>
          </a:prstGeom>
        </p:spPr>
      </p:pic>
      <p:pic>
        <p:nvPicPr>
          <p:cNvPr id="11" name="Picture 10" descr="A graph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7F183DE6-5498-EA87-3433-B59E14A654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33"/>
          <a:stretch/>
        </p:blipFill>
        <p:spPr>
          <a:xfrm>
            <a:off x="282600" y="5006652"/>
            <a:ext cx="5663133" cy="1829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A4979F-408B-EEC9-2788-6C8F6CBDB87C}"/>
              </a:ext>
            </a:extLst>
          </p:cNvPr>
          <p:cNvSpPr txBox="1"/>
          <p:nvPr/>
        </p:nvSpPr>
        <p:spPr>
          <a:xfrm>
            <a:off x="0" y="85153"/>
            <a:ext cx="520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Increased mass flux events dominated by CaCO3 flux</a:t>
            </a:r>
          </a:p>
        </p:txBody>
      </p:sp>
    </p:spTree>
    <p:extLst>
      <p:ext uri="{BB962C8B-B14F-4D97-AF65-F5344CB8AC3E}">
        <p14:creationId xmlns:p14="http://schemas.microsoft.com/office/powerpoint/2010/main" val="209956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years&#10;&#10;Description automatically generated">
            <a:extLst>
              <a:ext uri="{FF2B5EF4-FFF2-40B4-BE49-F238E27FC236}">
                <a16:creationId xmlns:a16="http://schemas.microsoft.com/office/drawing/2014/main" id="{6ED25406-B92D-C514-7873-3B3C965C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384" y="882148"/>
            <a:ext cx="8641231" cy="2798643"/>
          </a:xfrm>
          <a:prstGeom prst="rect">
            <a:avLst/>
          </a:prstGeom>
        </p:spPr>
      </p:pic>
      <p:pic>
        <p:nvPicPr>
          <p:cNvPr id="4" name="Picture 3" descr="A graph showing the temperature of the year&#10;&#10;Description automatically generated">
            <a:extLst>
              <a:ext uri="{FF2B5EF4-FFF2-40B4-BE49-F238E27FC236}">
                <a16:creationId xmlns:a16="http://schemas.microsoft.com/office/drawing/2014/main" id="{E0627A49-C679-625C-4FF0-1C60C6D83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85" y="3843867"/>
            <a:ext cx="8641230" cy="2835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E22C8-505A-3B32-5928-891ACE3DC457}"/>
              </a:ext>
            </a:extLst>
          </p:cNvPr>
          <p:cNvSpPr txBox="1"/>
          <p:nvPr/>
        </p:nvSpPr>
        <p:spPr>
          <a:xfrm>
            <a:off x="180316" y="-73046"/>
            <a:ext cx="6833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Carbonate system variables</a:t>
            </a:r>
          </a:p>
        </p:txBody>
      </p:sp>
    </p:spTree>
    <p:extLst>
      <p:ext uri="{BB962C8B-B14F-4D97-AF65-F5344CB8AC3E}">
        <p14:creationId xmlns:p14="http://schemas.microsoft.com/office/powerpoint/2010/main" val="182623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03947-F450-F43B-D5AC-6656CC860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9"/>
          <a:stretch/>
        </p:blipFill>
        <p:spPr>
          <a:xfrm>
            <a:off x="4837043" y="4597759"/>
            <a:ext cx="6762282" cy="2111944"/>
          </a:xfrm>
          <a:prstGeom prst="rect">
            <a:avLst/>
          </a:prstGeom>
        </p:spPr>
      </p:pic>
      <p:pic>
        <p:nvPicPr>
          <p:cNvPr id="3" name="Picture 2" descr="A graph showing the time of the year&#10;&#10;Description automatically generated with medium confidence">
            <a:extLst>
              <a:ext uri="{FF2B5EF4-FFF2-40B4-BE49-F238E27FC236}">
                <a16:creationId xmlns:a16="http://schemas.microsoft.com/office/drawing/2014/main" id="{8619E133-DDD8-5399-EBB1-81F36C3AF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1"/>
          <a:stretch/>
        </p:blipFill>
        <p:spPr>
          <a:xfrm>
            <a:off x="4797287" y="326282"/>
            <a:ext cx="6762282" cy="2133030"/>
          </a:xfrm>
          <a:prstGeom prst="rect">
            <a:avLst/>
          </a:prstGeom>
        </p:spPr>
      </p:pic>
      <p:pic>
        <p:nvPicPr>
          <p:cNvPr id="5" name="Picture 4" descr="A colorful graph with numbers&#10;&#10;Description automatically generated with medium confidence">
            <a:extLst>
              <a:ext uri="{FF2B5EF4-FFF2-40B4-BE49-F238E27FC236}">
                <a16:creationId xmlns:a16="http://schemas.microsoft.com/office/drawing/2014/main" id="{51AC7DBD-81BB-098D-893D-502128D54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60"/>
          <a:stretch/>
        </p:blipFill>
        <p:spPr>
          <a:xfrm>
            <a:off x="4837043" y="2459312"/>
            <a:ext cx="6762282" cy="21119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BC42A7-DC1B-5D99-ABA7-FEAB3DF48E1C}"/>
              </a:ext>
            </a:extLst>
          </p:cNvPr>
          <p:cNvCxnSpPr/>
          <p:nvPr/>
        </p:nvCxnSpPr>
        <p:spPr>
          <a:xfrm>
            <a:off x="6361043" y="0"/>
            <a:ext cx="0" cy="326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C62981-7B8F-0383-DBD4-8E0E4F39F2E0}"/>
              </a:ext>
            </a:extLst>
          </p:cNvPr>
          <p:cNvCxnSpPr/>
          <p:nvPr/>
        </p:nvCxnSpPr>
        <p:spPr>
          <a:xfrm>
            <a:off x="8832572" y="26504"/>
            <a:ext cx="0" cy="326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E51229-CCD8-F19A-D150-C83830AFE1FA}"/>
              </a:ext>
            </a:extLst>
          </p:cNvPr>
          <p:cNvCxnSpPr/>
          <p:nvPr/>
        </p:nvCxnSpPr>
        <p:spPr>
          <a:xfrm>
            <a:off x="10323441" y="26504"/>
            <a:ext cx="0" cy="3262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167995-4D09-6D7F-273B-6969979E3639}"/>
              </a:ext>
            </a:extLst>
          </p:cNvPr>
          <p:cNvSpPr txBox="1"/>
          <p:nvPr/>
        </p:nvSpPr>
        <p:spPr>
          <a:xfrm>
            <a:off x="180316" y="83236"/>
            <a:ext cx="416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Nutrient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A90F3-633E-F9F7-FF57-8AE27A1DDCE7}"/>
              </a:ext>
            </a:extLst>
          </p:cNvPr>
          <p:cNvSpPr txBox="1"/>
          <p:nvPr/>
        </p:nvSpPr>
        <p:spPr>
          <a:xfrm>
            <a:off x="240806" y="3170425"/>
            <a:ext cx="33560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Hurricane Dean: 1989/08/06</a:t>
            </a:r>
          </a:p>
          <a:p>
            <a:r>
              <a:rPr lang="en-GB" b="1" dirty="0"/>
              <a:t>Hurricane Felix: 1995/08/15</a:t>
            </a:r>
          </a:p>
          <a:p>
            <a:r>
              <a:rPr lang="en-GB" dirty="0"/>
              <a:t>Hurricane Fabian: 2003/09/05</a:t>
            </a:r>
          </a:p>
          <a:p>
            <a:r>
              <a:rPr lang="en-GB" dirty="0"/>
              <a:t>Hurricane Florence: 2006/09/11</a:t>
            </a:r>
          </a:p>
          <a:p>
            <a:r>
              <a:rPr lang="en-GB" dirty="0"/>
              <a:t>Hurricane Igor: 2010/09/19</a:t>
            </a:r>
          </a:p>
          <a:p>
            <a:r>
              <a:rPr lang="en-GB" dirty="0"/>
              <a:t>Hurricane Fay: 2014/10/12</a:t>
            </a:r>
          </a:p>
          <a:p>
            <a:r>
              <a:rPr lang="en-GB" dirty="0"/>
              <a:t>Hurricane Gonzalo: 2014/10/17</a:t>
            </a:r>
          </a:p>
          <a:p>
            <a:r>
              <a:rPr lang="en-GB" dirty="0"/>
              <a:t>Hurricane Joaquin: 2015/10/4</a:t>
            </a:r>
          </a:p>
          <a:p>
            <a:r>
              <a:rPr lang="en-GB" dirty="0"/>
              <a:t>Hurricane Nicole: 2016/10/13</a:t>
            </a:r>
          </a:p>
          <a:p>
            <a:r>
              <a:rPr lang="en-GB" dirty="0"/>
              <a:t>Hurricane Humberto: 2019/09/18</a:t>
            </a:r>
          </a:p>
          <a:p>
            <a:r>
              <a:rPr lang="en-GB" dirty="0"/>
              <a:t>Hurricane Paulette: 2020/09/14</a:t>
            </a:r>
          </a:p>
          <a:p>
            <a:r>
              <a:rPr lang="en-GB" dirty="0"/>
              <a:t>Hurricane Fiona: 2022/09/23</a:t>
            </a:r>
          </a:p>
        </p:txBody>
      </p:sp>
    </p:spTree>
    <p:extLst>
      <p:ext uri="{BB962C8B-B14F-4D97-AF65-F5344CB8AC3E}">
        <p14:creationId xmlns:p14="http://schemas.microsoft.com/office/powerpoint/2010/main" val="10589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time of the year&#10;&#10;Description automatically generated with medium confidence">
            <a:extLst>
              <a:ext uri="{FF2B5EF4-FFF2-40B4-BE49-F238E27FC236}">
                <a16:creationId xmlns:a16="http://schemas.microsoft.com/office/drawing/2014/main" id="{35ED413A-57F6-4F24-9B7D-932C70206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5"/>
          <a:stretch/>
        </p:blipFill>
        <p:spPr>
          <a:xfrm>
            <a:off x="1817758" y="3925606"/>
            <a:ext cx="9173230" cy="2866131"/>
          </a:xfrm>
          <a:prstGeom prst="rect">
            <a:avLst/>
          </a:prstGeom>
        </p:spPr>
      </p:pic>
      <p:pic>
        <p:nvPicPr>
          <p:cNvPr id="5" name="Picture 4" descr="A graph showing the temperature of a year&#10;&#10;Description automatically generated with medium confidence">
            <a:extLst>
              <a:ext uri="{FF2B5EF4-FFF2-40B4-BE49-F238E27FC236}">
                <a16:creationId xmlns:a16="http://schemas.microsoft.com/office/drawing/2014/main" id="{CCFE41F0-E7A2-D590-DAE1-53458B77D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20"/>
          <a:stretch/>
        </p:blipFill>
        <p:spPr>
          <a:xfrm>
            <a:off x="1817758" y="862421"/>
            <a:ext cx="9075527" cy="2835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57283-ED1F-0F08-262E-405B05BBD7C3}"/>
              </a:ext>
            </a:extLst>
          </p:cNvPr>
          <p:cNvSpPr txBox="1"/>
          <p:nvPr/>
        </p:nvSpPr>
        <p:spPr>
          <a:xfrm>
            <a:off x="180316" y="-73046"/>
            <a:ext cx="6833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Biological activity variables</a:t>
            </a:r>
          </a:p>
        </p:txBody>
      </p:sp>
    </p:spTree>
    <p:extLst>
      <p:ext uri="{BB962C8B-B14F-4D97-AF65-F5344CB8AC3E}">
        <p14:creationId xmlns:p14="http://schemas.microsoft.com/office/powerpoint/2010/main" val="185031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4A4C6-72FF-AFA8-E2B1-8F6B323D37B8}"/>
              </a:ext>
            </a:extLst>
          </p:cNvPr>
          <p:cNvSpPr txBox="1"/>
          <p:nvPr/>
        </p:nvSpPr>
        <p:spPr>
          <a:xfrm>
            <a:off x="180316" y="-73046"/>
            <a:ext cx="6833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Primary producer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75434-EEEE-52B3-E52F-8A20F606CC07}"/>
              </a:ext>
            </a:extLst>
          </p:cNvPr>
          <p:cNvSpPr txBox="1"/>
          <p:nvPr/>
        </p:nvSpPr>
        <p:spPr>
          <a:xfrm>
            <a:off x="967209" y="1166842"/>
            <a:ext cx="88681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err="1"/>
              <a:t>Eukariotic</a:t>
            </a:r>
            <a:r>
              <a:rPr lang="en-GB" sz="3200" b="1" dirty="0"/>
              <a:t> phytoplankton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/>
              <a:t>Prymnesophytes</a:t>
            </a:r>
            <a:r>
              <a:rPr lang="en-GB" sz="3200" dirty="0"/>
              <a:t> (aka, coccolithophores) – 19’Hex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Pelagophytes (mostly picophytoplankton) – 19’But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Diatoms – fucoxanthin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Dinoflagellates  – peridinin</a:t>
            </a:r>
          </a:p>
          <a:p>
            <a:endParaRPr lang="en-GB" sz="3200" dirty="0"/>
          </a:p>
          <a:p>
            <a:r>
              <a:rPr lang="en-GB" sz="3200" b="1" dirty="0" err="1"/>
              <a:t>Prokariotic</a:t>
            </a:r>
            <a:r>
              <a:rPr lang="en-GB" sz="3200" b="1" dirty="0"/>
              <a:t> phytoplankton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Cyanobacteria (</a:t>
            </a:r>
            <a:r>
              <a:rPr lang="en-GB" sz="3200" i="1" dirty="0" err="1"/>
              <a:t>Synechococcus</a:t>
            </a:r>
            <a:r>
              <a:rPr lang="en-GB" sz="3200" dirty="0"/>
              <a:t>) – zeaxanthin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Prochlorophytes (</a:t>
            </a:r>
            <a:r>
              <a:rPr lang="en-GB" sz="3200" i="1" dirty="0"/>
              <a:t>Prochlorococcus</a:t>
            </a:r>
            <a:r>
              <a:rPr lang="en-GB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1178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E66F511F-478F-869D-E54C-272ED603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34" y="1720056"/>
            <a:ext cx="11862866" cy="34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4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D6A8C41C-CD34-9F53-154B-AF3D10A83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4822525"/>
            <a:ext cx="6019800" cy="2009268"/>
          </a:xfrm>
          <a:prstGeom prst="rect">
            <a:avLst/>
          </a:prstGeom>
        </p:spPr>
      </p:pic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B684DCE7-80BC-5155-D65C-DE00EF7F3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364" y="2636491"/>
            <a:ext cx="6019800" cy="2009268"/>
          </a:xfrm>
          <a:prstGeom prst="rect">
            <a:avLst/>
          </a:prstGeom>
        </p:spPr>
      </p:pic>
      <p:pic>
        <p:nvPicPr>
          <p:cNvPr id="7" name="Picture 6" descr="A graph showing the temperature of the year&#10;&#10;Description automatically generated with medium confidence">
            <a:extLst>
              <a:ext uri="{FF2B5EF4-FFF2-40B4-BE49-F238E27FC236}">
                <a16:creationId xmlns:a16="http://schemas.microsoft.com/office/drawing/2014/main" id="{658DD6D6-33A1-3007-AE63-B3C10521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220" y="4822525"/>
            <a:ext cx="6019800" cy="2009268"/>
          </a:xfrm>
          <a:prstGeom prst="rect">
            <a:avLst/>
          </a:prstGeom>
        </p:spPr>
      </p:pic>
      <p:pic>
        <p:nvPicPr>
          <p:cNvPr id="9" name="Picture 8" descr="A graph showing the time of a wave&#10;&#10;Description automatically generated with medium confidence">
            <a:extLst>
              <a:ext uri="{FF2B5EF4-FFF2-40B4-BE49-F238E27FC236}">
                <a16:creationId xmlns:a16="http://schemas.microsoft.com/office/drawing/2014/main" id="{67E0D013-0864-DA15-6679-521FC0E46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7036"/>
            <a:ext cx="6019800" cy="1993364"/>
          </a:xfrm>
          <a:prstGeom prst="rect">
            <a:avLst/>
          </a:prstGeom>
        </p:spPr>
      </p:pic>
      <p:pic>
        <p:nvPicPr>
          <p:cNvPr id="11" name="Picture 10" descr="A graph showing the temperature of a year&#10;&#10;Description automatically generated with medium confidence">
            <a:extLst>
              <a:ext uri="{FF2B5EF4-FFF2-40B4-BE49-F238E27FC236}">
                <a16:creationId xmlns:a16="http://schemas.microsoft.com/office/drawing/2014/main" id="{3FC468AD-6D34-9FA0-A998-F1EEFE801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636491"/>
            <a:ext cx="6019800" cy="2009268"/>
          </a:xfrm>
          <a:prstGeom prst="rect">
            <a:avLst/>
          </a:prstGeom>
        </p:spPr>
      </p:pic>
      <p:pic>
        <p:nvPicPr>
          <p:cNvPr id="13" name="Picture 12" descr="A chart showing the time of a year&#10;&#10;Description automatically generated with medium confidence">
            <a:extLst>
              <a:ext uri="{FF2B5EF4-FFF2-40B4-BE49-F238E27FC236}">
                <a16:creationId xmlns:a16="http://schemas.microsoft.com/office/drawing/2014/main" id="{61D10415-8E0D-F493-F496-387A449112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2136" y="407036"/>
            <a:ext cx="6019800" cy="19933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D77367-F667-DCF2-5A27-96BA79EE13FB}"/>
              </a:ext>
            </a:extLst>
          </p:cNvPr>
          <p:cNvSpPr txBox="1"/>
          <p:nvPr/>
        </p:nvSpPr>
        <p:spPr>
          <a:xfrm>
            <a:off x="180316" y="-73046"/>
            <a:ext cx="6833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Primary producer variables</a:t>
            </a:r>
          </a:p>
        </p:txBody>
      </p:sp>
    </p:spTree>
    <p:extLst>
      <p:ext uri="{BB962C8B-B14F-4D97-AF65-F5344CB8AC3E}">
        <p14:creationId xmlns:p14="http://schemas.microsoft.com/office/powerpoint/2010/main" val="348119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temperature of a person&#10;&#10;Description automatically generated with medium confidence">
            <a:extLst>
              <a:ext uri="{FF2B5EF4-FFF2-40B4-BE49-F238E27FC236}">
                <a16:creationId xmlns:a16="http://schemas.microsoft.com/office/drawing/2014/main" id="{5596CEE2-80F3-92E7-D340-7AC1BFC3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178" y="751156"/>
            <a:ext cx="5804452" cy="1937390"/>
          </a:xfrm>
          <a:prstGeom prst="rect">
            <a:avLst/>
          </a:prstGeom>
        </p:spPr>
      </p:pic>
      <p:pic>
        <p:nvPicPr>
          <p:cNvPr id="3" name="Picture 2" descr="A graph showing the temperature of a hot and cold&#10;&#10;Description automatically generated with medium confidence">
            <a:extLst>
              <a:ext uri="{FF2B5EF4-FFF2-40B4-BE49-F238E27FC236}">
                <a16:creationId xmlns:a16="http://schemas.microsoft.com/office/drawing/2014/main" id="{C9841A6B-0040-5CF6-1688-43394FE47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48" y="751156"/>
            <a:ext cx="5804452" cy="1922054"/>
          </a:xfrm>
          <a:prstGeom prst="rect">
            <a:avLst/>
          </a:prstGeom>
        </p:spPr>
      </p:pic>
      <p:pic>
        <p:nvPicPr>
          <p:cNvPr id="4" name="Picture 3" descr="A graph showing the temperature of the year&#10;&#10;Description automatically generated with medium confidence">
            <a:extLst>
              <a:ext uri="{FF2B5EF4-FFF2-40B4-BE49-F238E27FC236}">
                <a16:creationId xmlns:a16="http://schemas.microsoft.com/office/drawing/2014/main" id="{C30662FB-4137-1756-9707-2D9A17C4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6" y="2789527"/>
            <a:ext cx="5712561" cy="1922054"/>
          </a:xfrm>
          <a:prstGeom prst="rect">
            <a:avLst/>
          </a:prstGeom>
        </p:spPr>
      </p:pic>
      <p:pic>
        <p:nvPicPr>
          <p:cNvPr id="5" name="Picture 4" descr="A graph showing the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8DFAEA7C-3925-B01B-CD46-0492EB161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029" y="2763642"/>
            <a:ext cx="5758141" cy="1937390"/>
          </a:xfrm>
          <a:prstGeom prst="rect">
            <a:avLst/>
          </a:prstGeom>
        </p:spPr>
      </p:pic>
      <p:pic>
        <p:nvPicPr>
          <p:cNvPr id="7" name="Picture 6" descr="A graph showing the temperature of the sun&#10;&#10;Description automatically generated">
            <a:extLst>
              <a:ext uri="{FF2B5EF4-FFF2-40B4-BE49-F238E27FC236}">
                <a16:creationId xmlns:a16="http://schemas.microsoft.com/office/drawing/2014/main" id="{27FC4415-FFEF-07E5-D439-A5A3E5F01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16" y="4773909"/>
            <a:ext cx="5804451" cy="1937390"/>
          </a:xfrm>
          <a:prstGeom prst="rect">
            <a:avLst/>
          </a:prstGeom>
        </p:spPr>
      </p:pic>
      <p:pic>
        <p:nvPicPr>
          <p:cNvPr id="10" name="Picture 9" descr="A blue and yellow chart&#10;&#10;Description automatically generated with medium confidence">
            <a:extLst>
              <a:ext uri="{FF2B5EF4-FFF2-40B4-BE49-F238E27FC236}">
                <a16:creationId xmlns:a16="http://schemas.microsoft.com/office/drawing/2014/main" id="{38C45BC5-C9D0-E013-649C-B8A01FFE8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178" y="4802993"/>
            <a:ext cx="5804451" cy="1937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71BA1A-F110-936F-690E-29CFD778EF67}"/>
              </a:ext>
            </a:extLst>
          </p:cNvPr>
          <p:cNvSpPr txBox="1"/>
          <p:nvPr/>
        </p:nvSpPr>
        <p:spPr>
          <a:xfrm>
            <a:off x="180316" y="-73046"/>
            <a:ext cx="6833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Primary producer variables</a:t>
            </a:r>
          </a:p>
        </p:txBody>
      </p:sp>
    </p:spTree>
    <p:extLst>
      <p:ext uri="{BB962C8B-B14F-4D97-AF65-F5344CB8AC3E}">
        <p14:creationId xmlns:p14="http://schemas.microsoft.com/office/powerpoint/2010/main" val="3068303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yellow chart&#10;&#10;Description automatically generated with medium confidence">
            <a:extLst>
              <a:ext uri="{FF2B5EF4-FFF2-40B4-BE49-F238E27FC236}">
                <a16:creationId xmlns:a16="http://schemas.microsoft.com/office/drawing/2014/main" id="{44A683BF-6721-12EF-B65C-8B05633A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18" y="29028"/>
            <a:ext cx="7222217" cy="2410607"/>
          </a:xfrm>
          <a:prstGeom prst="rect">
            <a:avLst/>
          </a:prstGeom>
        </p:spPr>
      </p:pic>
      <p:pic>
        <p:nvPicPr>
          <p:cNvPr id="4" name="Picture 3" descr="A blue and yellow striped background&#10;&#10;Description automatically generated with medium confidence">
            <a:extLst>
              <a:ext uri="{FF2B5EF4-FFF2-40B4-BE49-F238E27FC236}">
                <a16:creationId xmlns:a16="http://schemas.microsoft.com/office/drawing/2014/main" id="{7EF7B917-EB58-3D6E-0B6B-A47951DD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518" y="2273741"/>
            <a:ext cx="7279844" cy="2410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27F44C-39DB-E056-16F1-17A371C0894A}"/>
              </a:ext>
            </a:extLst>
          </p:cNvPr>
          <p:cNvSpPr txBox="1"/>
          <p:nvPr/>
        </p:nvSpPr>
        <p:spPr>
          <a:xfrm>
            <a:off x="362856" y="333829"/>
            <a:ext cx="2963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Flux variables</a:t>
            </a:r>
          </a:p>
          <a:p>
            <a:r>
              <a:rPr lang="en-GB" sz="4000" b="1" dirty="0"/>
              <a:t>(BATS)</a:t>
            </a:r>
          </a:p>
        </p:txBody>
      </p:sp>
      <p:pic>
        <p:nvPicPr>
          <p:cNvPr id="10" name="Picture 9" descr="A graph showing the temperature of the sun&#10;&#10;Description automatically generated">
            <a:extLst>
              <a:ext uri="{FF2B5EF4-FFF2-40B4-BE49-F238E27FC236}">
                <a16:creationId xmlns:a16="http://schemas.microsoft.com/office/drawing/2014/main" id="{988A7912-FF04-EA6A-76BC-8E3A3281C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329" y="4591584"/>
            <a:ext cx="7222221" cy="24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3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27F44C-39DB-E056-16F1-17A371C0894A}"/>
              </a:ext>
            </a:extLst>
          </p:cNvPr>
          <p:cNvSpPr txBox="1"/>
          <p:nvPr/>
        </p:nvSpPr>
        <p:spPr>
          <a:xfrm>
            <a:off x="362856" y="333829"/>
            <a:ext cx="2963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Flux variables</a:t>
            </a:r>
          </a:p>
          <a:p>
            <a:r>
              <a:rPr lang="en-GB" sz="4000" b="1" dirty="0"/>
              <a:t>(OFP)</a:t>
            </a:r>
          </a:p>
        </p:txBody>
      </p:sp>
      <p:pic>
        <p:nvPicPr>
          <p:cNvPr id="5" name="Picture 4" descr="A blue and green striped chart&#10;&#10;Description automatically generated with medium confidence">
            <a:extLst>
              <a:ext uri="{FF2B5EF4-FFF2-40B4-BE49-F238E27FC236}">
                <a16:creationId xmlns:a16="http://schemas.microsoft.com/office/drawing/2014/main" id="{2CFFC821-34D4-09C7-1425-19F2572B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4902"/>
          <a:stretch/>
        </p:blipFill>
        <p:spPr>
          <a:xfrm>
            <a:off x="2830285" y="2416648"/>
            <a:ext cx="6962066" cy="2155388"/>
          </a:xfrm>
          <a:prstGeom prst="rect">
            <a:avLst/>
          </a:prstGeom>
        </p:spPr>
      </p:pic>
      <p:pic>
        <p:nvPicPr>
          <p:cNvPr id="9" name="Picture 8" descr="A colorful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8E76B46A-EA5D-F123-D7D4-302FC4EC1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72"/>
          <a:stretch/>
        </p:blipFill>
        <p:spPr>
          <a:xfrm>
            <a:off x="2830285" y="161771"/>
            <a:ext cx="6902450" cy="2155389"/>
          </a:xfrm>
          <a:prstGeom prst="rect">
            <a:avLst/>
          </a:prstGeom>
        </p:spPr>
      </p:pic>
      <p:pic>
        <p:nvPicPr>
          <p:cNvPr id="17" name="Picture 16" descr="A close-up of a graph&#10;&#10;Description automatically generated">
            <a:extLst>
              <a:ext uri="{FF2B5EF4-FFF2-40B4-BE49-F238E27FC236}">
                <a16:creationId xmlns:a16="http://schemas.microsoft.com/office/drawing/2014/main" id="{E7DCA1D2-362E-9E26-0A55-0EE5603DE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359" y="4606207"/>
            <a:ext cx="6902450" cy="22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73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168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Rufas Blanco</dc:creator>
  <cp:lastModifiedBy>Anna Rufas Blanco</cp:lastModifiedBy>
  <cp:revision>4</cp:revision>
  <dcterms:created xsi:type="dcterms:W3CDTF">2024-09-15T09:27:48Z</dcterms:created>
  <dcterms:modified xsi:type="dcterms:W3CDTF">2024-09-15T14:32:11Z</dcterms:modified>
</cp:coreProperties>
</file>